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zGGOf+DNaidTbk+jdi62Q==" hashData="N73F87MM37gIW/n1K+Ga97+rDkQWN6m2kvKNKtkr9rM+YqaZ7Ka7HGQgs80QWKBjxnlYUvJTxHemj0//V3UdS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0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4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6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4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195A-67C2-40B6-BA1C-E474D799605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9D2B-C3CF-4600-AD95-0FF7FFB3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214"/>
            <a:ext cx="9144000" cy="1768321"/>
          </a:xfrm>
        </p:spPr>
        <p:txBody>
          <a:bodyPr/>
          <a:lstStyle/>
          <a:p>
            <a:r>
              <a:rPr lang="bg-BG" i="1" dirty="0"/>
              <a:t>Моят безопасен път до училище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2" y="1725561"/>
            <a:ext cx="3406877" cy="47489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0206" y="3208014"/>
            <a:ext cx="60910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8000" i="1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bg-BG" sz="8000" i="1" baseline="40000" dirty="0" smtClean="0">
                <a:solidFill>
                  <a:schemeClr val="tx2"/>
                </a:solidFill>
                <a:latin typeface="+mj-lt"/>
              </a:rPr>
              <a:t>г</a:t>
            </a:r>
            <a:r>
              <a:rPr lang="bg-BG" sz="8000" i="1" dirty="0" smtClean="0">
                <a:solidFill>
                  <a:schemeClr val="tx2"/>
                </a:solidFill>
                <a:latin typeface="+mj-lt"/>
              </a:rPr>
              <a:t> клас</a:t>
            </a:r>
          </a:p>
          <a:p>
            <a:pPr algn="ctr"/>
            <a:r>
              <a:rPr lang="bg-BG" sz="4000" i="1" dirty="0" smtClean="0">
                <a:solidFill>
                  <a:schemeClr val="tx2"/>
                </a:solidFill>
                <a:latin typeface="+mj-lt"/>
              </a:rPr>
              <a:t>2015/2016 г.</a:t>
            </a:r>
            <a:endParaRPr lang="en-US" sz="4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7819" y="5684520"/>
            <a:ext cx="8254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i="1" dirty="0" smtClean="0">
                <a:solidFill>
                  <a:srgbClr val="FFC000"/>
                </a:solidFill>
                <a:latin typeface="+mj-lt"/>
              </a:rPr>
              <a:t>Светофар, пътни знаци, пешеходна пътека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035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5110" y="575187"/>
            <a:ext cx="5574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Зная три </a:t>
            </a:r>
            <a:r>
              <a:rPr lang="ru-RU" sz="3600" dirty="0" smtClean="0"/>
              <a:t>добри светулки, мигат </a:t>
            </a:r>
            <a:r>
              <a:rPr lang="ru-RU" sz="3600" dirty="0"/>
              <a:t>все на пресекулки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Да </a:t>
            </a:r>
            <a:r>
              <a:rPr lang="ru-RU" sz="3600" dirty="0"/>
              <a:t>преминем път ни дават и на </a:t>
            </a:r>
            <a:r>
              <a:rPr lang="ru-RU" sz="3600" dirty="0" smtClean="0"/>
              <a:t>кръстопът </a:t>
            </a:r>
            <a:r>
              <a:rPr lang="ru-RU" sz="3600" dirty="0"/>
              <a:t>остават</a:t>
            </a:r>
            <a:r>
              <a:rPr lang="ru-RU" sz="3600" dirty="0" smtClean="0"/>
              <a:t>.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           </a:t>
            </a:r>
            <a:r>
              <a:rPr lang="ru-RU" sz="3600" dirty="0"/>
              <a:t>Що е то?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80" y="-13613"/>
            <a:ext cx="2708172" cy="3451122"/>
          </a:xfrm>
          <a:prstGeom prst="rect">
            <a:avLst/>
          </a:prstGeom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036719"/>
              </p:ext>
            </p:extLst>
          </p:nvPr>
        </p:nvGraphicFramePr>
        <p:xfrm>
          <a:off x="2375259" y="3437509"/>
          <a:ext cx="3957945" cy="2816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4" imgW="1800360" imgH="1800360" progId="Paint.Picture">
                  <p:embed/>
                </p:oleObj>
              </mc:Choice>
              <mc:Fallback>
                <p:oleObj name="Bitmap Image" r:id="rId4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5259" y="3437509"/>
                        <a:ext cx="3957945" cy="2816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5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9840" y="396240"/>
            <a:ext cx="5654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Край извилия се </a:t>
            </a:r>
            <a:r>
              <a:rPr lang="ru-RU" sz="3600" dirty="0" smtClean="0"/>
              <a:t>път все </a:t>
            </a:r>
            <a:r>
              <a:rPr lang="ru-RU" sz="3600" dirty="0"/>
              <a:t>самотни те стоят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Но </a:t>
            </a:r>
            <a:r>
              <a:rPr lang="ru-RU" sz="3600" dirty="0"/>
              <a:t>си имат своите </a:t>
            </a:r>
            <a:r>
              <a:rPr lang="ru-RU" sz="3600" dirty="0" smtClean="0"/>
              <a:t>грижи, всеки </a:t>
            </a:r>
            <a:r>
              <a:rPr lang="ru-RU" sz="3600" dirty="0"/>
              <a:t>точно да се движи</a:t>
            </a:r>
            <a:r>
              <a:rPr lang="ru-RU" sz="3600" dirty="0" smtClean="0"/>
              <a:t>,</a:t>
            </a:r>
          </a:p>
          <a:p>
            <a:r>
              <a:rPr lang="ru-RU" sz="3600" dirty="0" smtClean="0"/>
              <a:t>всеки </a:t>
            </a:r>
            <a:r>
              <a:rPr lang="ru-RU" sz="3600" dirty="0"/>
              <a:t>да ги спазва строго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Уж </a:t>
            </a:r>
            <a:r>
              <a:rPr lang="ru-RU" sz="3600" dirty="0"/>
              <a:t>мълчат</a:t>
            </a:r>
            <a:r>
              <a:rPr lang="ru-RU" sz="3600" dirty="0" smtClean="0"/>
              <a:t>, </a:t>
            </a:r>
            <a:r>
              <a:rPr lang="ru-RU" sz="3600" dirty="0"/>
              <a:t>а казват много</a:t>
            </a:r>
            <a:r>
              <a:rPr lang="ru-RU" sz="3600" dirty="0" smtClean="0"/>
              <a:t>.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           </a:t>
            </a:r>
            <a:r>
              <a:rPr lang="ru-RU" sz="3600" dirty="0"/>
              <a:t>Що е </a:t>
            </a:r>
            <a:r>
              <a:rPr lang="ru-RU" sz="3600" dirty="0" smtClean="0"/>
              <a:t>то?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213360" y="655320"/>
            <a:ext cx="5410200" cy="211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>
                <a:latin typeface="+mj-lt"/>
              </a:rPr>
              <a:t>Да проверим!</a:t>
            </a:r>
            <a:endParaRPr lang="en-US" sz="44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3048000"/>
            <a:ext cx="5943600" cy="3749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" y="335595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1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5110" y="575187"/>
            <a:ext cx="5574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Братовчедка съм на коня, черно – бяла съм фурия, </a:t>
            </a:r>
            <a:r>
              <a:rPr lang="ru-RU" sz="3600" dirty="0" smtClean="0"/>
              <a:t>колите </a:t>
            </a:r>
            <a:r>
              <a:rPr lang="ru-RU" sz="3600" dirty="0"/>
              <a:t>спирам със магия. Видиш ли ме </a:t>
            </a:r>
            <a:r>
              <a:rPr lang="ru-RU" sz="3600" dirty="0" smtClean="0"/>
              <a:t>ти, </a:t>
            </a:r>
            <a:r>
              <a:rPr lang="ru-RU" sz="3600" dirty="0"/>
              <a:t>спри, огледай се и премини! </a:t>
            </a:r>
            <a:endParaRPr lang="ru-RU" sz="3600" dirty="0" smtClean="0"/>
          </a:p>
          <a:p>
            <a:pPr algn="r"/>
            <a:r>
              <a:rPr lang="ru-RU" sz="3600" dirty="0" smtClean="0"/>
              <a:t>                    Що е то?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80" y="387688"/>
            <a:ext cx="4350620" cy="2648520"/>
          </a:xfrm>
          <a:prstGeom prst="rect">
            <a:avLst/>
          </a:prstGeom>
        </p:spPr>
      </p:pic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851925"/>
              </p:ext>
            </p:extLst>
          </p:nvPr>
        </p:nvGraphicFramePr>
        <p:xfrm>
          <a:off x="1499266" y="3848989"/>
          <a:ext cx="3957945" cy="2816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4" imgW="1800360" imgH="1800360" progId="Paint.Picture">
                  <p:embed/>
                </p:oleObj>
              </mc:Choice>
              <mc:Fallback>
                <p:oleObj name="Bitmap Image" r:id="rId4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9266" y="3848989"/>
                        <a:ext cx="3957945" cy="2816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87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2560" y="575187"/>
            <a:ext cx="6187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Той е чичко с униформа</a:t>
            </a:r>
            <a:r>
              <a:rPr lang="ru-RU" sz="3600" dirty="0" smtClean="0"/>
              <a:t>, ще </a:t>
            </a:r>
            <a:r>
              <a:rPr lang="ru-RU" sz="3600" dirty="0"/>
              <a:t>го видиш </a:t>
            </a:r>
            <a:r>
              <a:rPr lang="ru-RU" sz="3600" dirty="0" smtClean="0"/>
              <a:t>на платформа. Щом </a:t>
            </a:r>
            <a:r>
              <a:rPr lang="ru-RU" sz="3600" dirty="0"/>
              <a:t>е натоварено движението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той </a:t>
            </a:r>
            <a:r>
              <a:rPr lang="ru-RU" sz="3600" dirty="0"/>
              <a:t>оправя положението.</a:t>
            </a:r>
            <a:endParaRPr lang="ru-RU" sz="3600" dirty="0" smtClean="0"/>
          </a:p>
          <a:p>
            <a:pPr algn="r"/>
            <a:r>
              <a:rPr lang="ru-RU" sz="3600" dirty="0" smtClean="0"/>
              <a:t>Що е то?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3931920" cy="542544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19800" y="4130040"/>
            <a:ext cx="528828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i="1" dirty="0" smtClean="0">
                <a:latin typeface="+mj-lt"/>
              </a:rPr>
              <a:t>БРАВО!</a:t>
            </a:r>
            <a:endParaRPr lang="en-US" sz="6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611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3368040"/>
            <a:ext cx="2590800" cy="3543300"/>
          </a:xfrm>
          <a:prstGeom prst="rect">
            <a:avLst/>
          </a:prstGeom>
        </p:spPr>
      </p:pic>
      <p:sp>
        <p:nvSpPr>
          <p:cNvPr id="4" name="Cloud 3"/>
          <p:cNvSpPr/>
          <p:nvPr/>
        </p:nvSpPr>
        <p:spPr>
          <a:xfrm>
            <a:off x="2286000" y="-87630"/>
            <a:ext cx="9692640" cy="6911340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Мили деца, </a:t>
            </a:r>
          </a:p>
          <a:p>
            <a:r>
              <a:rPr lang="bg-BG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Запомнете, че на пътя е опасно! Безопасният път до училище не е най-прекият. Ходете по тротоара, преминавайте през подлез, пресичайте на зелено. На пешеходната пътека се оглеждайте толкова пъти, колкото е необходимо. Доверете се на вашите родители и заедно нарисувайте вашия безопасен път: улиците, през които минавате, пешеходните знаци и пътеки.</a:t>
            </a:r>
          </a:p>
          <a:p>
            <a:r>
              <a:rPr lang="bg-BG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Да се научим да се пазим на пътя е задължение за всеки от нас.</a:t>
            </a:r>
          </a:p>
          <a:p>
            <a:r>
              <a:rPr lang="bg-BG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lang="bg-BG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Успешен старт в 1 клас и </a:t>
            </a:r>
            <a:r>
              <a:rPr lang="bg-BG" sz="2400" smtClean="0">
                <a:solidFill>
                  <a:schemeClr val="tx1"/>
                </a:solidFill>
                <a:latin typeface="Comic Sans MS" panose="030F0702030302020204" pitchFamily="66" charset="0"/>
              </a:rPr>
              <a:t>бъдете здрави</a:t>
            </a:r>
            <a:r>
              <a:rPr lang="bg-BG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!!!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sm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00360" y="56845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883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147</Words>
  <Application>Microsoft Office PowerPoint</Application>
  <PresentationFormat>Широк екран</PresentationFormat>
  <Paragraphs>23</Paragraphs>
  <Slides>6</Slides>
  <Notes>0</Notes>
  <HiddenSlides>0</HiddenSlides>
  <MMClips>1</MMClips>
  <ScaleCrop>false</ScaleCrop>
  <HeadingPairs>
    <vt:vector size="8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Comic Sans MS</vt:lpstr>
      <vt:lpstr>Office Theme</vt:lpstr>
      <vt:lpstr>Bitmap Image</vt:lpstr>
      <vt:lpstr>Моят безопасен път до училище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Моят безопасен път до училище</dc:title>
  <dc:creator>fmi</dc:creator>
  <cp:lastModifiedBy>Tanq Karakova</cp:lastModifiedBy>
  <cp:revision>15</cp:revision>
  <dcterms:created xsi:type="dcterms:W3CDTF">2015-05-31T06:42:05Z</dcterms:created>
  <dcterms:modified xsi:type="dcterms:W3CDTF">2015-06-09T21:37:33Z</dcterms:modified>
</cp:coreProperties>
</file>