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DT9HPgEvEZke0EfwaAM1pQ==" hashData="0m5685T4J1JzUP0SawVLyXL3cJ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BA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E35E-8820-48A4-8C95-655BA7062459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DCECC-A12B-466A-8359-6918AD82760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6BE3-8D8D-48FA-874E-9146647F56D4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230F-BDF1-4618-AFCB-DBE2458E5AD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2975-D0FE-4166-B018-629D2F23E05A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BBDF-7D7C-437C-B4C8-F7569FF9162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6B48-71CD-489C-ABFE-4943CE7B1A31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32C1-DEE1-483B-A51B-1B5831D3B3C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3AEE-63F2-4B46-A284-BC3C3A7451EC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7144-9A4A-401A-9AC7-E47E05594B5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CBE69-1809-4151-AD1A-0A588A8039BB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942A3-C995-4646-BC9E-71A7CE11F88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0E91-1FF1-4E27-AEE1-FA39DAC768DB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8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E271-B362-416C-A1F0-4052CF99BA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C245-5BA0-4475-B17D-EC598770D85C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4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7F45-4755-410C-AC9C-9B98596DBC7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B723-C673-4256-9256-518D9AA63C9C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3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4E47-31AB-4F0D-85E5-26767069DE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0809-F44B-4C49-B3F7-90F4D789ACC8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DF02-4292-47D3-ADAB-D8EE8909105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CFFC-B019-4547-9F32-88AF38D8AB2C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49E8-31FC-4B17-8BAB-76AA2EAE709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wedg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Контейнер за заглавие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27" name="Текстов контейне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2D5F60-A301-442D-80DB-D23458AE9A03}" type="datetimeFigureOut">
              <a:rPr lang="bg-BG"/>
              <a:pPr>
                <a:defRPr/>
              </a:pPr>
              <a:t>24.2.2015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91B7FE-1884-4EF0-BCBA-AC9EB77EFC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  <p:sndAc>
      <p:stSnd>
        <p:snd r:embed="rId13" name="click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Krasimir\My%20Documents\&#1044;&#1080;&#1082;&#1090;&#1086;&#1074;&#1082;&#1072;%201.wav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Krasimir\My%20Documents\&#1044;&#1080;&#1082;&#1090;&#1086;&#1074;&#1082;&#1072;%202.wav" TargetMode="Externa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Krasimir\My%20Documents\&#1044;&#1080;&#1082;&#1090;&#1086;&#1074;&#1082;&#1072;%203.wav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0;&#1077;&#1084;&#1072;&#1090;&#1080;&#1095;&#1077;&#1089;&#1082;&#1086;%20&#1089;&#1098;&#1089;&#1090;&#1077;&#1079;&#1072;&#1085;&#1080;&#1077;.png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hyperlink" Target="&#1074;&#1098;&#1087;&#1088;&#1086;&#1089;%202.bmp" TargetMode="External"/><Relationship Id="rId5" Type="http://schemas.openxmlformats.org/officeDocument/2006/relationships/hyperlink" Target="&#1074;&#1098;&#1087;&#1088;&#1086;&#1089;%201.jpg" TargetMode="External"/><Relationship Id="rId4" Type="http://schemas.openxmlformats.org/officeDocument/2006/relationships/hyperlink" Target="&#1052;&#1072;&#1090;&#1077;&#1084;&#1072;&#1090;&#1080;&#1095;&#1077;&#1089;&#1082;&#1086;%20&#1089;&#1098;&#1089;&#1090;&#1077;&#1079;&#1072;&#1085;&#1080;&#1077;%202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pPr eaLnBrk="1" hangingPunct="1"/>
            <a:r>
              <a:rPr lang="bg-BG" sz="3200" b="1" smtClean="0">
                <a:latin typeface="Georgia" pitchFamily="18" charset="0"/>
              </a:rPr>
              <a:t>УМНОЖЕНИЕ С ДВУЦИФРЕНО ЧИСЛО</a:t>
            </a:r>
            <a:endParaRPr lang="en-US" sz="3200" b="1" smtClean="0">
              <a:latin typeface="Georgia" pitchFamily="18" charset="0"/>
            </a:endParaRPr>
          </a:p>
        </p:txBody>
      </p:sp>
      <p:pic>
        <p:nvPicPr>
          <p:cNvPr id="1029" name="Picture 5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868863"/>
            <a:ext cx="183038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кръглен правоъгълник 6"/>
          <p:cNvSpPr/>
          <p:nvPr/>
        </p:nvSpPr>
        <p:spPr>
          <a:xfrm>
            <a:off x="1258888" y="2852738"/>
            <a:ext cx="676910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>
                <a:solidFill>
                  <a:schemeClr val="tx1"/>
                </a:solidFill>
              </a:rPr>
              <a:t>Пето </a:t>
            </a:r>
            <a:r>
              <a:rPr lang="bg-BG" sz="3200">
                <a:solidFill>
                  <a:schemeClr val="tx1"/>
                </a:solidFill>
              </a:rPr>
              <a:t>математиче</a:t>
            </a:r>
            <a:r>
              <a:rPr lang="bg-BG" sz="3200">
                <a:solidFill>
                  <a:schemeClr val="tx1"/>
                </a:solidFill>
              </a:rPr>
              <a:t>с</a:t>
            </a:r>
            <a:r>
              <a:rPr lang="bg-BG" sz="3200">
                <a:solidFill>
                  <a:schemeClr val="tx1"/>
                </a:solidFill>
              </a:rPr>
              <a:t>ко </a:t>
            </a:r>
            <a:r>
              <a:rPr lang="bg-BG" sz="3200" dirty="0">
                <a:solidFill>
                  <a:schemeClr val="tx1"/>
                </a:solidFill>
              </a:rPr>
              <a:t>състезание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 вълна 1"/>
          <p:cNvSpPr/>
          <p:nvPr/>
        </p:nvSpPr>
        <p:spPr>
          <a:xfrm>
            <a:off x="827088" y="333375"/>
            <a:ext cx="7561262" cy="863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Математическа диктовка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Текстово поле 3"/>
          <p:cNvSpPr txBox="1">
            <a:spLocks noChangeArrowheads="1"/>
          </p:cNvSpPr>
          <p:nvPr/>
        </p:nvSpPr>
        <p:spPr bwMode="auto">
          <a:xfrm>
            <a:off x="323850" y="1628775"/>
            <a:ext cx="8401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3000">
                <a:latin typeface="Calibri" pitchFamily="34" charset="0"/>
              </a:rPr>
              <a:t>Слушай внимателно, запиши задачите и ги реши!</a:t>
            </a:r>
            <a:endParaRPr lang="en-US" sz="3000">
              <a:latin typeface="Calibri" pitchFamily="34" charset="0"/>
            </a:endParaRPr>
          </a:p>
        </p:txBody>
      </p:sp>
      <p:sp>
        <p:nvSpPr>
          <p:cNvPr id="6" name="Стрелка надясно 5"/>
          <p:cNvSpPr/>
          <p:nvPr/>
        </p:nvSpPr>
        <p:spPr>
          <a:xfrm>
            <a:off x="683568" y="2420888"/>
            <a:ext cx="2736304" cy="936104"/>
          </a:xfrm>
          <a:prstGeom prst="rightArrow">
            <a:avLst/>
          </a:prstGeom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Диктовка 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1275" y="3141663"/>
            <a:ext cx="3168650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Да проверим!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827088" y="4221163"/>
            <a:ext cx="7489825" cy="79216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bg-BG" sz="3200" dirty="0">
                <a:solidFill>
                  <a:schemeClr val="tx1"/>
                </a:solidFill>
              </a:rPr>
              <a:t>3400.24</a:t>
            </a:r>
            <a:r>
              <a:rPr lang="en-US" sz="3200" dirty="0">
                <a:solidFill>
                  <a:schemeClr val="tx1"/>
                </a:solidFill>
              </a:rPr>
              <a:t>)+849=81 600+849=82 449</a:t>
            </a:r>
          </a:p>
        </p:txBody>
      </p:sp>
      <p:pic>
        <p:nvPicPr>
          <p:cNvPr id="11" name="Диктовка 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420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572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 animBg="1"/>
      <p:bldP spid="4" grpId="0"/>
      <p:bldP spid="4" grpId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 вълна 1"/>
          <p:cNvSpPr/>
          <p:nvPr/>
        </p:nvSpPr>
        <p:spPr>
          <a:xfrm>
            <a:off x="827088" y="333375"/>
            <a:ext cx="7561262" cy="863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Математическа диктовка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291" name="Текстово поле 3"/>
          <p:cNvSpPr txBox="1">
            <a:spLocks noChangeArrowheads="1"/>
          </p:cNvSpPr>
          <p:nvPr/>
        </p:nvSpPr>
        <p:spPr bwMode="auto">
          <a:xfrm>
            <a:off x="323850" y="1628775"/>
            <a:ext cx="8401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3000">
                <a:latin typeface="Calibri" pitchFamily="34" charset="0"/>
              </a:rPr>
              <a:t>Слушай внимателно, запиши задачите и ги реши!</a:t>
            </a:r>
            <a:endParaRPr lang="en-US" sz="3000">
              <a:latin typeface="Calibri" pitchFamily="34" charset="0"/>
            </a:endParaRPr>
          </a:p>
        </p:txBody>
      </p:sp>
      <p:sp>
        <p:nvSpPr>
          <p:cNvPr id="6" name="Стрелка надясно 5"/>
          <p:cNvSpPr/>
          <p:nvPr/>
        </p:nvSpPr>
        <p:spPr>
          <a:xfrm>
            <a:off x="683568" y="2420888"/>
            <a:ext cx="2736304" cy="936104"/>
          </a:xfrm>
          <a:prstGeom prst="rightArrow">
            <a:avLst/>
          </a:prstGeom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Диктовка 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1275" y="3141663"/>
            <a:ext cx="3168650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Да проверим!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555875" y="4292600"/>
            <a:ext cx="4032250" cy="7921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 dirty="0">
                <a:solidFill>
                  <a:schemeClr val="tx1"/>
                </a:solidFill>
              </a:rPr>
              <a:t>999 </a:t>
            </a:r>
            <a:r>
              <a:rPr lang="bg-BG" sz="3200" dirty="0" err="1">
                <a:solidFill>
                  <a:schemeClr val="tx1"/>
                </a:solidFill>
              </a:rPr>
              <a:t>999</a:t>
            </a:r>
            <a:r>
              <a:rPr lang="bg-BG" sz="3200" dirty="0">
                <a:solidFill>
                  <a:schemeClr val="tx1"/>
                </a:solidFill>
              </a:rPr>
              <a:t>: 3=333 </a:t>
            </a:r>
            <a:r>
              <a:rPr lang="bg-BG" sz="3200" dirty="0" err="1">
                <a:solidFill>
                  <a:schemeClr val="tx1"/>
                </a:solidFill>
              </a:rPr>
              <a:t>333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" name="Диктовка 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2492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776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 вълна 1"/>
          <p:cNvSpPr/>
          <p:nvPr/>
        </p:nvSpPr>
        <p:spPr>
          <a:xfrm>
            <a:off x="827088" y="333375"/>
            <a:ext cx="7561262" cy="863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Математическа диктовка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315" name="Текстово поле 3"/>
          <p:cNvSpPr txBox="1">
            <a:spLocks noChangeArrowheads="1"/>
          </p:cNvSpPr>
          <p:nvPr/>
        </p:nvSpPr>
        <p:spPr bwMode="auto">
          <a:xfrm>
            <a:off x="323850" y="1628775"/>
            <a:ext cx="8401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3000">
                <a:latin typeface="Calibri" pitchFamily="34" charset="0"/>
              </a:rPr>
              <a:t>Слушай внимателно, запиши задачите и ги реши!</a:t>
            </a:r>
            <a:endParaRPr lang="en-US" sz="3000">
              <a:latin typeface="Calibri" pitchFamily="34" charset="0"/>
            </a:endParaRPr>
          </a:p>
        </p:txBody>
      </p:sp>
      <p:sp>
        <p:nvSpPr>
          <p:cNvPr id="6" name="Стрелка надясно 5"/>
          <p:cNvSpPr/>
          <p:nvPr/>
        </p:nvSpPr>
        <p:spPr>
          <a:xfrm>
            <a:off x="683568" y="2420888"/>
            <a:ext cx="2736304" cy="936104"/>
          </a:xfrm>
          <a:prstGeom prst="rightArrow">
            <a:avLst/>
          </a:prstGeom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Диктовка 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1275" y="3141663"/>
            <a:ext cx="3168650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Да проверим!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195513" y="4292600"/>
            <a:ext cx="2376487" cy="7921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200" dirty="0">
                <a:solidFill>
                  <a:schemeClr val="tx1"/>
                </a:solidFill>
              </a:rPr>
              <a:t>99.12=1 188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1" name="Диктовка 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2420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109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7950" y="620713"/>
            <a:ext cx="8351838" cy="10795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tx1"/>
                </a:solidFill>
                <a:hlinkClick r:id="rId3" action="ppaction://hlinkfile"/>
              </a:rPr>
              <a:t>Към пето математическо </a:t>
            </a:r>
            <a:r>
              <a:rPr lang="bg-BG" sz="2800" b="1" dirty="0">
                <a:solidFill>
                  <a:schemeClr val="tx1"/>
                </a:solidFill>
                <a:hlinkClick r:id="rId4" action="ppaction://hlinkfile"/>
              </a:rPr>
              <a:t>състезание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850" y="1989138"/>
            <a:ext cx="8351838" cy="93503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solidFill>
                  <a:schemeClr val="tx1"/>
                </a:solidFill>
              </a:rPr>
              <a:t>Тестови задачи за най-бързите: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8313" y="2852738"/>
            <a:ext cx="2808287" cy="863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000" dirty="0">
                <a:solidFill>
                  <a:schemeClr val="tx1"/>
                </a:solidFill>
                <a:hlinkClick r:id="rId5" action="ppaction://hlinkfile"/>
              </a:rPr>
              <a:t>Зад. 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1863" y="2997200"/>
            <a:ext cx="2808287" cy="863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000" dirty="0">
                <a:solidFill>
                  <a:schemeClr val="tx1"/>
                </a:solidFill>
                <a:hlinkClick r:id="rId6" action="ppaction://hlinkfile"/>
              </a:rPr>
              <a:t>Зад.2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Сърце 7"/>
          <p:cNvSpPr/>
          <p:nvPr/>
        </p:nvSpPr>
        <p:spPr>
          <a:xfrm>
            <a:off x="2555875" y="3500438"/>
            <a:ext cx="3960813" cy="3168650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2800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dirty="0">
                <a:solidFill>
                  <a:schemeClr val="tx1"/>
                </a:solidFill>
              </a:rPr>
              <a:t>Работихте чудесно! Поздравявам ви!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395288" y="1196975"/>
            <a:ext cx="7848600" cy="4032250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Текстово поле 3"/>
          <p:cNvSpPr txBox="1">
            <a:spLocks noChangeArrowheads="1"/>
          </p:cNvSpPr>
          <p:nvPr/>
        </p:nvSpPr>
        <p:spPr bwMode="auto">
          <a:xfrm>
            <a:off x="1042988" y="2060575"/>
            <a:ext cx="65532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800" i="1">
                <a:latin typeface="Calibri" pitchFamily="34" charset="0"/>
              </a:rPr>
              <a:t>Изготвил: Стоянка Георгиева Каръкова</a:t>
            </a:r>
          </a:p>
          <a:p>
            <a:pPr algn="ctr"/>
            <a:r>
              <a:rPr lang="en-US" sz="2800" i="1">
                <a:latin typeface="Calibri" pitchFamily="34" charset="0"/>
              </a:rPr>
              <a:t>IX</a:t>
            </a:r>
            <a:r>
              <a:rPr lang="bg-BG" sz="2800" i="1" baseline="30000">
                <a:latin typeface="Calibri" pitchFamily="34" charset="0"/>
              </a:rPr>
              <a:t>-</a:t>
            </a:r>
            <a:r>
              <a:rPr lang="bg-BG" sz="2800" i="1">
                <a:latin typeface="Calibri" pitchFamily="34" charset="0"/>
              </a:rPr>
              <a:t> </a:t>
            </a:r>
            <a:r>
              <a:rPr lang="bg-BG" sz="2800" i="1" baseline="30000">
                <a:latin typeface="Calibri" pitchFamily="34" charset="0"/>
              </a:rPr>
              <a:t>то</a:t>
            </a:r>
            <a:r>
              <a:rPr lang="bg-BG" sz="2800" i="1">
                <a:latin typeface="Calibri" pitchFamily="34" charset="0"/>
              </a:rPr>
              <a:t>  ОУ </a:t>
            </a:r>
            <a:r>
              <a:rPr lang="bg-BG" sz="2800" i="1" baseline="-25000">
                <a:latin typeface="Calibri" pitchFamily="34" charset="0"/>
              </a:rPr>
              <a:t>“</a:t>
            </a:r>
            <a:r>
              <a:rPr lang="bg-BG" sz="2800" i="1">
                <a:latin typeface="Calibri" pitchFamily="34" charset="0"/>
              </a:rPr>
              <a:t> Душо Хаджидеков</a:t>
            </a:r>
            <a:r>
              <a:rPr lang="bg-BG" sz="2800" i="1" baseline="30000">
                <a:latin typeface="Calibri" pitchFamily="34" charset="0"/>
              </a:rPr>
              <a:t>”</a:t>
            </a:r>
          </a:p>
          <a:p>
            <a:pPr algn="ctr"/>
            <a:r>
              <a:rPr lang="bg-BG" sz="2800" i="1" baseline="30000">
                <a:latin typeface="Calibri" pitchFamily="34" charset="0"/>
              </a:rPr>
              <a:t>Гр.</a:t>
            </a:r>
            <a:r>
              <a:rPr lang="bg-BG" sz="2800" i="1">
                <a:latin typeface="Calibri" pitchFamily="34" charset="0"/>
              </a:rPr>
              <a:t> Пловдив</a:t>
            </a:r>
            <a:endParaRPr lang="en-US" sz="2800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кръглен правоъгълник 3"/>
          <p:cNvSpPr/>
          <p:nvPr/>
        </p:nvSpPr>
        <p:spPr>
          <a:xfrm>
            <a:off x="250825" y="333375"/>
            <a:ext cx="8497888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u="sng" dirty="0">
                <a:solidFill>
                  <a:schemeClr val="tx1"/>
                </a:solidFill>
              </a:rPr>
              <a:t>Зад. 1 </a:t>
            </a:r>
            <a:r>
              <a:rPr lang="bg-BG" sz="2800" dirty="0">
                <a:solidFill>
                  <a:schemeClr val="tx1"/>
                </a:solidFill>
              </a:rPr>
              <a:t>Вярно или невярно? Без да пресмяташ, огради.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539750" y="1700213"/>
            <a:ext cx="4103688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389.25=975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539750" y="2636838"/>
            <a:ext cx="41036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59.35=2 309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539750" y="3716338"/>
            <a:ext cx="4103688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37.20=744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539750" y="4797425"/>
            <a:ext cx="40322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394.30=11 800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0" name="Петно  2 9"/>
          <p:cNvSpPr/>
          <p:nvPr/>
        </p:nvSpPr>
        <p:spPr>
          <a:xfrm>
            <a:off x="4859338" y="1557338"/>
            <a:ext cx="1800225" cy="7921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В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Петно  2 10"/>
          <p:cNvSpPr/>
          <p:nvPr/>
        </p:nvSpPr>
        <p:spPr>
          <a:xfrm>
            <a:off x="6948488" y="1628775"/>
            <a:ext cx="1800225" cy="79216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Н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" name="Петно  2 11"/>
          <p:cNvSpPr/>
          <p:nvPr/>
        </p:nvSpPr>
        <p:spPr>
          <a:xfrm>
            <a:off x="4932363" y="2492375"/>
            <a:ext cx="1800225" cy="79216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В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3" name="Петно  2 12"/>
          <p:cNvSpPr/>
          <p:nvPr/>
        </p:nvSpPr>
        <p:spPr>
          <a:xfrm>
            <a:off x="6948488" y="2492375"/>
            <a:ext cx="1800225" cy="79216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Н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4" name="Петно  2 13"/>
          <p:cNvSpPr/>
          <p:nvPr/>
        </p:nvSpPr>
        <p:spPr>
          <a:xfrm>
            <a:off x="4932363" y="3573463"/>
            <a:ext cx="1800225" cy="782637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В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5" name="Петно  2 14"/>
          <p:cNvSpPr/>
          <p:nvPr/>
        </p:nvSpPr>
        <p:spPr>
          <a:xfrm>
            <a:off x="6948488" y="3573463"/>
            <a:ext cx="1800225" cy="7921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Н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6" name="Петно  2 15"/>
          <p:cNvSpPr/>
          <p:nvPr/>
        </p:nvSpPr>
        <p:spPr>
          <a:xfrm>
            <a:off x="4932363" y="4652963"/>
            <a:ext cx="1800225" cy="792162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В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7" name="Петно  2 16"/>
          <p:cNvSpPr/>
          <p:nvPr/>
        </p:nvSpPr>
        <p:spPr>
          <a:xfrm>
            <a:off x="6948488" y="4581525"/>
            <a:ext cx="1800225" cy="792163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</a:rPr>
              <a:t>Н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8" name="Овално изнесено означение 17"/>
          <p:cNvSpPr/>
          <p:nvPr/>
        </p:nvSpPr>
        <p:spPr>
          <a:xfrm>
            <a:off x="4211638" y="5661025"/>
            <a:ext cx="1584325" cy="9366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i="1" dirty="0">
                <a:solidFill>
                  <a:schemeClr val="tx1"/>
                </a:solidFill>
              </a:rPr>
              <a:t>Браво!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323850" y="188913"/>
            <a:ext cx="8496300" cy="6477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u="sng" dirty="0">
                <a:solidFill>
                  <a:schemeClr val="tx1"/>
                </a:solidFill>
              </a:rPr>
              <a:t>Зад. 2 </a:t>
            </a:r>
            <a:r>
              <a:rPr lang="bg-BG" sz="2800" dirty="0">
                <a:solidFill>
                  <a:schemeClr val="tx1"/>
                </a:solidFill>
              </a:rPr>
              <a:t>Попълни</a:t>
            </a:r>
            <a:r>
              <a:rPr lang="bg-BG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395288" y="1125538"/>
            <a:ext cx="5400675" cy="863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100 кв. мм=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539750" y="2565400"/>
            <a:ext cx="6048375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5900 кв. мм=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539750" y="3860800"/>
            <a:ext cx="5616575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>
                <a:solidFill>
                  <a:schemeClr val="tx1"/>
                </a:solidFill>
              </a:rPr>
              <a:t>100 кв. см=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539750" y="5013325"/>
            <a:ext cx="5903913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800" dirty="0" smtClean="0">
                <a:solidFill>
                  <a:schemeClr val="tx1"/>
                </a:solidFill>
              </a:rPr>
              <a:t>36 000 </a:t>
            </a:r>
            <a:r>
              <a:rPr lang="bg-BG" sz="4800" dirty="0">
                <a:solidFill>
                  <a:schemeClr val="tx1"/>
                </a:solidFill>
              </a:rPr>
              <a:t>кв. </a:t>
            </a:r>
            <a:r>
              <a:rPr lang="bg-BG" sz="4800" dirty="0">
                <a:solidFill>
                  <a:schemeClr val="tx1"/>
                </a:solidFill>
              </a:rPr>
              <a:t>см=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9" name="Правоъгълник с два заоблени срещуположни ъгъла 28"/>
          <p:cNvSpPr/>
          <p:nvPr/>
        </p:nvSpPr>
        <p:spPr>
          <a:xfrm>
            <a:off x="7019925" y="5805488"/>
            <a:ext cx="1223963" cy="3603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Отговор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Текстово поле 29"/>
          <p:cNvSpPr txBox="1">
            <a:spLocks noChangeArrowheads="1"/>
          </p:cNvSpPr>
          <p:nvPr/>
        </p:nvSpPr>
        <p:spPr bwMode="auto">
          <a:xfrm>
            <a:off x="3563938" y="1125538"/>
            <a:ext cx="2232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4800">
                <a:latin typeface="Calibri" pitchFamily="34" charset="0"/>
              </a:rPr>
              <a:t>1 кв. см</a:t>
            </a:r>
            <a:endParaRPr lang="en-US" sz="4800">
              <a:latin typeface="Calibri" pitchFamily="34" charset="0"/>
            </a:endParaRPr>
          </a:p>
        </p:txBody>
      </p:sp>
      <p:sp>
        <p:nvSpPr>
          <p:cNvPr id="31" name="Текстово поле 30"/>
          <p:cNvSpPr txBox="1">
            <a:spLocks noChangeArrowheads="1"/>
          </p:cNvSpPr>
          <p:nvPr/>
        </p:nvSpPr>
        <p:spPr bwMode="auto">
          <a:xfrm>
            <a:off x="4067175" y="2492375"/>
            <a:ext cx="28082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4800">
                <a:latin typeface="Calibri" pitchFamily="34" charset="0"/>
              </a:rPr>
              <a:t>59 кв. см</a:t>
            </a:r>
            <a:endParaRPr lang="en-US" sz="4800">
              <a:latin typeface="Calibri" pitchFamily="34" charset="0"/>
            </a:endParaRPr>
          </a:p>
        </p:txBody>
      </p:sp>
      <p:sp>
        <p:nvSpPr>
          <p:cNvPr id="32" name="Текстово поле 31"/>
          <p:cNvSpPr txBox="1">
            <a:spLocks noChangeArrowheads="1"/>
          </p:cNvSpPr>
          <p:nvPr/>
        </p:nvSpPr>
        <p:spPr bwMode="auto">
          <a:xfrm>
            <a:off x="3563938" y="3789363"/>
            <a:ext cx="3024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4800">
                <a:latin typeface="Calibri" pitchFamily="34" charset="0"/>
              </a:rPr>
              <a:t>1 кв. дм</a:t>
            </a:r>
            <a:endParaRPr lang="en-US" sz="4800">
              <a:latin typeface="Calibri" pitchFamily="34" charset="0"/>
            </a:endParaRPr>
          </a:p>
        </p:txBody>
      </p:sp>
      <p:sp>
        <p:nvSpPr>
          <p:cNvPr id="33" name="Текстово поле 32"/>
          <p:cNvSpPr txBox="1">
            <a:spLocks noChangeArrowheads="1"/>
          </p:cNvSpPr>
          <p:nvPr/>
        </p:nvSpPr>
        <p:spPr bwMode="auto">
          <a:xfrm>
            <a:off x="4283968" y="5013176"/>
            <a:ext cx="31686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4800" dirty="0" smtClean="0">
                <a:latin typeface="Calibri" pitchFamily="34" charset="0"/>
              </a:rPr>
              <a:t>360 </a:t>
            </a:r>
            <a:r>
              <a:rPr lang="bg-BG" sz="4800" dirty="0">
                <a:latin typeface="Calibri" pitchFamily="34" charset="0"/>
              </a:rPr>
              <a:t>кв. </a:t>
            </a:r>
            <a:r>
              <a:rPr lang="bg-BG" sz="4800" dirty="0" err="1">
                <a:latin typeface="Calibri" pitchFamily="34" charset="0"/>
              </a:rPr>
              <a:t>дм</a:t>
            </a:r>
            <a:endParaRPr lang="en-US" sz="48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  <p:bldP spid="13" grpId="0" animBg="1"/>
      <p:bldP spid="14" grpId="0" animBg="1"/>
      <p:bldP spid="29" grpId="0" animBg="1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539750" y="260350"/>
            <a:ext cx="8064500" cy="7207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u="sng" dirty="0">
                <a:solidFill>
                  <a:schemeClr val="tx1"/>
                </a:solidFill>
              </a:rPr>
              <a:t>Зад. 3 </a:t>
            </a:r>
            <a:r>
              <a:rPr lang="bg-BG" sz="2800" dirty="0">
                <a:solidFill>
                  <a:schemeClr val="tx1"/>
                </a:solidFill>
              </a:rPr>
              <a:t>Състави числови изрази и ги реши.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8313" y="1341438"/>
            <a:ext cx="574675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а)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Текстово поле 3"/>
          <p:cNvSpPr txBox="1">
            <a:spLocks noChangeArrowheads="1"/>
          </p:cNvSpPr>
          <p:nvPr/>
        </p:nvSpPr>
        <p:spPr bwMode="auto">
          <a:xfrm>
            <a:off x="1116013" y="1341438"/>
            <a:ext cx="70564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800">
                <a:latin typeface="Calibri" pitchFamily="34" charset="0"/>
              </a:rPr>
              <a:t>Третинка от числото 60 168 умножи с 13.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13" name="Текстово поле 12"/>
          <p:cNvSpPr txBox="1">
            <a:spLocks noChangeArrowheads="1"/>
          </p:cNvSpPr>
          <p:nvPr/>
        </p:nvSpPr>
        <p:spPr bwMode="auto">
          <a:xfrm>
            <a:off x="611188" y="1989138"/>
            <a:ext cx="3024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</a:rPr>
              <a:t>(</a:t>
            </a:r>
            <a:r>
              <a:rPr lang="bg-BG" sz="3600">
                <a:latin typeface="Calibri" pitchFamily="34" charset="0"/>
              </a:rPr>
              <a:t>60 168:3</a:t>
            </a:r>
            <a:r>
              <a:rPr lang="en-US" sz="3600">
                <a:latin typeface="Calibri" pitchFamily="34" charset="0"/>
              </a:rPr>
              <a:t>)</a:t>
            </a:r>
            <a:r>
              <a:rPr lang="bg-BG" sz="3600">
                <a:latin typeface="Calibri" pitchFamily="34" charset="0"/>
              </a:rPr>
              <a:t>.13=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14" name="Текстово поле 13"/>
          <p:cNvSpPr txBox="1">
            <a:spLocks noChangeArrowheads="1"/>
          </p:cNvSpPr>
          <p:nvPr/>
        </p:nvSpPr>
        <p:spPr bwMode="auto">
          <a:xfrm>
            <a:off x="3419475" y="1989138"/>
            <a:ext cx="1512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20056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15" name="Текстово поле 14"/>
          <p:cNvSpPr txBox="1">
            <a:spLocks noChangeArrowheads="1"/>
          </p:cNvSpPr>
          <p:nvPr/>
        </p:nvSpPr>
        <p:spPr bwMode="auto">
          <a:xfrm>
            <a:off x="4787900" y="1989138"/>
            <a:ext cx="1008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.13=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16" name="Текстово поле 15"/>
          <p:cNvSpPr txBox="1">
            <a:spLocks noChangeArrowheads="1"/>
          </p:cNvSpPr>
          <p:nvPr/>
        </p:nvSpPr>
        <p:spPr bwMode="auto">
          <a:xfrm>
            <a:off x="5724525" y="1989138"/>
            <a:ext cx="23764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260 728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68313" y="2924175"/>
            <a:ext cx="57467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б)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Текстово поле 18"/>
          <p:cNvSpPr txBox="1">
            <a:spLocks noChangeArrowheads="1"/>
          </p:cNvSpPr>
          <p:nvPr/>
        </p:nvSpPr>
        <p:spPr bwMode="auto">
          <a:xfrm>
            <a:off x="1187450" y="2781300"/>
            <a:ext cx="77771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800">
                <a:latin typeface="Calibri" pitchFamily="34" charset="0"/>
              </a:rPr>
              <a:t>Четвъртинката  от числото 816 умножи с </a:t>
            </a:r>
            <a:r>
              <a:rPr lang="en-US" sz="2800">
                <a:latin typeface="Calibri" pitchFamily="34" charset="0"/>
              </a:rPr>
              <a:t>35 </a:t>
            </a:r>
            <a:r>
              <a:rPr lang="bg-BG" sz="2800">
                <a:latin typeface="Calibri" pitchFamily="34" charset="0"/>
              </a:rPr>
              <a:t>и към полученото произведение извади 7 139.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20" name="Текстово поле 19"/>
          <p:cNvSpPr txBox="1">
            <a:spLocks noChangeArrowheads="1"/>
          </p:cNvSpPr>
          <p:nvPr/>
        </p:nvSpPr>
        <p:spPr bwMode="auto">
          <a:xfrm>
            <a:off x="611188" y="3789363"/>
            <a:ext cx="83534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=</a:t>
            </a:r>
            <a:r>
              <a:rPr lang="en-US" sz="3600">
                <a:latin typeface="Calibri" pitchFamily="34" charset="0"/>
              </a:rPr>
              <a:t>(</a:t>
            </a:r>
            <a:r>
              <a:rPr lang="bg-BG" sz="3600">
                <a:latin typeface="Calibri" pitchFamily="34" charset="0"/>
              </a:rPr>
              <a:t>816:4</a:t>
            </a:r>
            <a:r>
              <a:rPr lang="en-US" sz="3600">
                <a:latin typeface="Calibri" pitchFamily="34" charset="0"/>
              </a:rPr>
              <a:t>).35-7139</a:t>
            </a:r>
            <a:r>
              <a:rPr lang="bg-BG" sz="3600">
                <a:latin typeface="Calibri" pitchFamily="34" charset="0"/>
              </a:rPr>
              <a:t>=</a:t>
            </a:r>
          </a:p>
          <a:p>
            <a:r>
              <a:rPr lang="bg-BG" sz="3600">
                <a:latin typeface="Calibri" pitchFamily="34" charset="0"/>
              </a:rPr>
              <a:t>=204.35-7139=</a:t>
            </a:r>
          </a:p>
          <a:p>
            <a:r>
              <a:rPr lang="bg-BG" sz="3600">
                <a:latin typeface="Calibri" pitchFamily="34" charset="0"/>
              </a:rPr>
              <a:t>=7140-7139=</a:t>
            </a:r>
          </a:p>
          <a:p>
            <a:r>
              <a:rPr lang="bg-BG" sz="3600">
                <a:latin typeface="Calibri" pitchFamily="34" charset="0"/>
              </a:rPr>
              <a:t>=1</a:t>
            </a:r>
            <a:endParaRPr lang="en-US" sz="3600">
              <a:latin typeface="Calibri" pitchFamily="34" charset="0"/>
            </a:endParaRPr>
          </a:p>
        </p:txBody>
      </p:sp>
      <p:pic>
        <p:nvPicPr>
          <p:cNvPr id="513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292600"/>
            <a:ext cx="180022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3" grpId="0"/>
      <p:bldP spid="14" grpId="0"/>
      <p:bldP spid="15" grpId="0"/>
      <p:bldP spid="16" grpId="0"/>
      <p:bldP spid="17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алтернативен процес 1"/>
          <p:cNvSpPr/>
          <p:nvPr/>
        </p:nvSpPr>
        <p:spPr>
          <a:xfrm>
            <a:off x="179388" y="333375"/>
            <a:ext cx="8569325" cy="24479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u="sng" dirty="0">
                <a:solidFill>
                  <a:schemeClr val="tx1"/>
                </a:solidFill>
              </a:rPr>
              <a:t>Зад. 4  </a:t>
            </a:r>
            <a:r>
              <a:rPr lang="bg-BG" sz="2800" dirty="0">
                <a:solidFill>
                  <a:schemeClr val="tx1"/>
                </a:solidFill>
              </a:rPr>
              <a:t>Петър и 13 негови съученици от Средно село дойдоха да разгледат картините на големия български живописец Стоян Венев. Учениците бяха 13 пъти по-малко от останалите посетители през деня. Всичко колко са били през този ден?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Правоъгълник с два заоблени срещуположни ъгъла 2"/>
          <p:cNvSpPr/>
          <p:nvPr/>
        </p:nvSpPr>
        <p:spPr>
          <a:xfrm>
            <a:off x="3203575" y="2852738"/>
            <a:ext cx="1944688" cy="431800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Решение: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2195513" y="3933825"/>
            <a:ext cx="4176712" cy="20875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3600" u="sng" dirty="0">
              <a:solidFill>
                <a:schemeClr val="tx1"/>
              </a:solidFill>
            </a:endParaRPr>
          </a:p>
        </p:txBody>
      </p:sp>
      <p:sp>
        <p:nvSpPr>
          <p:cNvPr id="6" name="Текстово поле 5"/>
          <p:cNvSpPr txBox="1">
            <a:spLocks noChangeArrowheads="1"/>
          </p:cNvSpPr>
          <p:nvPr/>
        </p:nvSpPr>
        <p:spPr bwMode="auto">
          <a:xfrm>
            <a:off x="3708400" y="4365625"/>
            <a:ext cx="86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42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8" name="Текстово поле 7"/>
          <p:cNvSpPr txBox="1">
            <a:spLocks noChangeArrowheads="1"/>
          </p:cNvSpPr>
          <p:nvPr/>
        </p:nvSpPr>
        <p:spPr bwMode="auto">
          <a:xfrm>
            <a:off x="3492500" y="4868863"/>
            <a:ext cx="122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14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9" name="Текстово поле 8"/>
          <p:cNvSpPr txBox="1">
            <a:spLocks noChangeArrowheads="1"/>
          </p:cNvSpPr>
          <p:nvPr/>
        </p:nvSpPr>
        <p:spPr bwMode="auto">
          <a:xfrm>
            <a:off x="3563938" y="3789363"/>
            <a:ext cx="15128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 u="sng">
                <a:latin typeface="Calibri" pitchFamily="34" charset="0"/>
              </a:rPr>
              <a:t>14.13</a:t>
            </a:r>
            <a:endParaRPr lang="en-US" sz="3600" u="sng">
              <a:latin typeface="Calibri" pitchFamily="34" charset="0"/>
            </a:endParaRPr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3348038" y="5373688"/>
            <a:ext cx="14398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Текстово поле 15"/>
          <p:cNvSpPr txBox="1">
            <a:spLocks noChangeArrowheads="1"/>
          </p:cNvSpPr>
          <p:nvPr/>
        </p:nvSpPr>
        <p:spPr bwMode="auto">
          <a:xfrm>
            <a:off x="3492500" y="5373688"/>
            <a:ext cx="2519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182 </a:t>
            </a:r>
            <a:r>
              <a:rPr lang="bg-BG" sz="2800">
                <a:latin typeface="Calibri" pitchFamily="34" charset="0"/>
              </a:rPr>
              <a:t>възрастни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10" name="Текстово поле 9"/>
          <p:cNvSpPr txBox="1">
            <a:spLocks noChangeArrowheads="1"/>
          </p:cNvSpPr>
          <p:nvPr/>
        </p:nvSpPr>
        <p:spPr bwMode="auto">
          <a:xfrm>
            <a:off x="3203575" y="4581525"/>
            <a:ext cx="431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800" b="1">
                <a:latin typeface="Calibri" pitchFamily="34" charset="0"/>
              </a:rPr>
              <a:t>+</a:t>
            </a:r>
            <a:endParaRPr lang="en-US" sz="2800" b="1">
              <a:latin typeface="Calibri" pitchFamily="34" charset="0"/>
            </a:endParaRPr>
          </a:p>
        </p:txBody>
      </p:sp>
      <p:pic>
        <p:nvPicPr>
          <p:cNvPr id="15362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284538"/>
            <a:ext cx="24114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3141663"/>
            <a:ext cx="19716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кръглен правоъгълник 12"/>
          <p:cNvSpPr/>
          <p:nvPr/>
        </p:nvSpPr>
        <p:spPr>
          <a:xfrm>
            <a:off x="6372225" y="5876925"/>
            <a:ext cx="2520255" cy="8651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000" dirty="0">
                <a:solidFill>
                  <a:schemeClr val="tx1"/>
                </a:solidFill>
              </a:rPr>
              <a:t>Отг. </a:t>
            </a:r>
            <a:r>
              <a:rPr lang="bg-BG" sz="2000" dirty="0" smtClean="0">
                <a:solidFill>
                  <a:schemeClr val="tx1"/>
                </a:solidFill>
              </a:rPr>
              <a:t>196 посетители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195513" y="3429000"/>
            <a:ext cx="4105275" cy="3603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dirty="0">
                <a:solidFill>
                  <a:schemeClr val="tx1"/>
                </a:solidFill>
              </a:rPr>
              <a:t>13+1=14 ученици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2195513" y="6092825"/>
            <a:ext cx="4105275" cy="76517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400" dirty="0">
                <a:solidFill>
                  <a:schemeClr val="tx1"/>
                </a:solidFill>
              </a:rPr>
              <a:t>14+182=196 общо посетители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/>
      <p:bldP spid="8" grpId="0"/>
      <p:bldP spid="9" grpId="0"/>
      <p:bldP spid="16" grpId="0"/>
      <p:bldP spid="10" grpId="0"/>
      <p:bldP spid="13" grpId="0" animBg="1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611188" y="188913"/>
            <a:ext cx="76327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u="sng" dirty="0">
                <a:solidFill>
                  <a:schemeClr val="tx1"/>
                </a:solidFill>
              </a:rPr>
              <a:t>Зад. 5 </a:t>
            </a:r>
            <a:r>
              <a:rPr lang="bg-BG" sz="2800" dirty="0">
                <a:solidFill>
                  <a:schemeClr val="tx1"/>
                </a:solidFill>
              </a:rPr>
              <a:t>Намери неизвестното число.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539750" y="1412875"/>
            <a:ext cx="3240088" cy="5762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72 480= 8. Х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539750" y="1989138"/>
            <a:ext cx="3240088" cy="100806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Х=72 480:8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Х=9 060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4932363" y="1412875"/>
            <a:ext cx="3240087" cy="5762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Х: 19=302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468313" y="4221163"/>
            <a:ext cx="3240087" cy="57626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45=Х:14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4932363" y="1989138"/>
            <a:ext cx="3240087" cy="100806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Х=302.19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Х=5738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468313" y="4797425"/>
            <a:ext cx="3240087" cy="10080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Х=45.14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Х=630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Текстово поле 8"/>
          <p:cNvSpPr txBox="1">
            <a:spLocks noChangeArrowheads="1"/>
          </p:cNvSpPr>
          <p:nvPr/>
        </p:nvSpPr>
        <p:spPr bwMode="auto">
          <a:xfrm>
            <a:off x="4211638" y="3357563"/>
            <a:ext cx="41767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800">
                <a:latin typeface="Calibri" pitchFamily="34" charset="0"/>
              </a:rPr>
              <a:t>Какво е неизвестното число?</a:t>
            </a:r>
            <a:endParaRPr lang="en-US" sz="2800">
              <a:latin typeface="Calibri" pitchFamily="34" charset="0"/>
            </a:endParaRPr>
          </a:p>
        </p:txBody>
      </p:sp>
      <p:sp>
        <p:nvSpPr>
          <p:cNvPr id="11" name="Блоксхема: знак за край 10"/>
          <p:cNvSpPr/>
          <p:nvPr/>
        </p:nvSpPr>
        <p:spPr>
          <a:xfrm>
            <a:off x="4500563" y="5373688"/>
            <a:ext cx="1366837" cy="3587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dirty="0">
                <a:solidFill>
                  <a:schemeClr val="tx1"/>
                </a:solidFill>
              </a:rPr>
              <a:t>Провери!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Облаковидно изнесено означение 13"/>
          <p:cNvSpPr/>
          <p:nvPr/>
        </p:nvSpPr>
        <p:spPr>
          <a:xfrm>
            <a:off x="4500563" y="765175"/>
            <a:ext cx="1655762" cy="8636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dirty="0">
                <a:solidFill>
                  <a:schemeClr val="tx1"/>
                </a:solidFill>
              </a:rPr>
              <a:t>делимо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Облаковидно изнесено означение 14"/>
          <p:cNvSpPr/>
          <p:nvPr/>
        </p:nvSpPr>
        <p:spPr>
          <a:xfrm>
            <a:off x="2195513" y="836613"/>
            <a:ext cx="1944687" cy="8636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dirty="0">
                <a:solidFill>
                  <a:schemeClr val="tx1"/>
                </a:solidFill>
              </a:rPr>
              <a:t>множител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Облаковидно изнесено означение 15"/>
          <p:cNvSpPr/>
          <p:nvPr/>
        </p:nvSpPr>
        <p:spPr>
          <a:xfrm>
            <a:off x="827088" y="3500438"/>
            <a:ext cx="1657350" cy="865187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b="1" dirty="0">
                <a:solidFill>
                  <a:schemeClr val="tx1"/>
                </a:solidFill>
              </a:rPr>
              <a:t>делимо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1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23850" y="260350"/>
            <a:ext cx="8496300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i="1" u="sng" dirty="0">
                <a:solidFill>
                  <a:schemeClr val="tx1"/>
                </a:solidFill>
              </a:rPr>
              <a:t>Зад. 6 </a:t>
            </a:r>
            <a:r>
              <a:rPr lang="bg-BG" sz="2800" dirty="0">
                <a:solidFill>
                  <a:schemeClr val="tx1"/>
                </a:solidFill>
              </a:rPr>
              <a:t>Подът на банята е облицован с 40 кв. плочки със страна 30 см. Колко квадратни дециметра е площта на пода?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6388" name="Picture 4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2492375"/>
            <a:ext cx="1824037" cy="1725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Текстово поле 6"/>
          <p:cNvSpPr txBox="1">
            <a:spLocks noChangeArrowheads="1"/>
          </p:cNvSpPr>
          <p:nvPr/>
        </p:nvSpPr>
        <p:spPr bwMode="auto">
          <a:xfrm>
            <a:off x="6516688" y="1773238"/>
            <a:ext cx="1265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600">
                <a:latin typeface="Calibri" pitchFamily="34" charset="0"/>
              </a:rPr>
              <a:t>30 см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8" name="Закръглен правоъгълник 7"/>
          <p:cNvSpPr/>
          <p:nvPr/>
        </p:nvSpPr>
        <p:spPr>
          <a:xfrm>
            <a:off x="1619250" y="1628775"/>
            <a:ext cx="2160588" cy="5762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Решение: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50825" y="2420938"/>
            <a:ext cx="5113338" cy="26638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30 см=3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endParaRPr lang="bg-BG" sz="3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S= </a:t>
            </a:r>
            <a:r>
              <a:rPr lang="en-US" sz="3600" dirty="0" err="1">
                <a:solidFill>
                  <a:schemeClr val="tx1"/>
                </a:solidFill>
              </a:rPr>
              <a:t>a.a</a:t>
            </a:r>
            <a:endParaRPr lang="en-US" sz="3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S=</a:t>
            </a:r>
            <a:r>
              <a:rPr lang="bg-BG" sz="3600" dirty="0">
                <a:solidFill>
                  <a:schemeClr val="tx1"/>
                </a:solidFill>
              </a:rPr>
              <a:t> 3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r>
              <a:rPr lang="bg-BG" sz="3600" dirty="0">
                <a:solidFill>
                  <a:schemeClr val="tx1"/>
                </a:solidFill>
              </a:rPr>
              <a:t>.3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endParaRPr lang="bg-BG" sz="3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S=</a:t>
            </a:r>
            <a:r>
              <a:rPr lang="bg-BG" sz="3600" dirty="0">
                <a:solidFill>
                  <a:schemeClr val="tx1"/>
                </a:solidFill>
              </a:rPr>
              <a:t>9 кв.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r>
              <a:rPr lang="bg-BG" sz="3600" dirty="0">
                <a:solidFill>
                  <a:schemeClr val="tx1"/>
                </a:solidFill>
              </a:rPr>
              <a:t> е лицето на една плочка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Текстово поле 10"/>
          <p:cNvSpPr txBox="1">
            <a:spLocks noChangeArrowheads="1"/>
          </p:cNvSpPr>
          <p:nvPr/>
        </p:nvSpPr>
        <p:spPr bwMode="auto">
          <a:xfrm>
            <a:off x="5580063" y="4365625"/>
            <a:ext cx="324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400">
                <a:latin typeface="Calibri" pitchFamily="34" charset="0"/>
              </a:rPr>
              <a:t>Решихме ли задачата?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250825" y="5084763"/>
            <a:ext cx="5113338" cy="11525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40.9 кв.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r>
              <a:rPr lang="bg-BG" sz="3600" dirty="0">
                <a:solidFill>
                  <a:schemeClr val="tx1"/>
                </a:solidFill>
              </a:rPr>
              <a:t>=360 кв.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Звезда с 16 лъча 12"/>
          <p:cNvSpPr/>
          <p:nvPr/>
        </p:nvSpPr>
        <p:spPr>
          <a:xfrm>
            <a:off x="5508625" y="5084763"/>
            <a:ext cx="1655763" cy="100806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ДА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Звезда с 16 лъча 13"/>
          <p:cNvSpPr/>
          <p:nvPr/>
        </p:nvSpPr>
        <p:spPr>
          <a:xfrm>
            <a:off x="7308850" y="4941888"/>
            <a:ext cx="1655763" cy="100806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НЕ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Закръглен правоъгълник 14"/>
          <p:cNvSpPr/>
          <p:nvPr/>
        </p:nvSpPr>
        <p:spPr>
          <a:xfrm>
            <a:off x="5508625" y="6092825"/>
            <a:ext cx="3240088" cy="5762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3600" dirty="0">
                <a:solidFill>
                  <a:schemeClr val="tx1"/>
                </a:solidFill>
              </a:rPr>
              <a:t>Отг. 360 кв. </a:t>
            </a:r>
            <a:r>
              <a:rPr lang="bg-BG" sz="3600" dirty="0" err="1">
                <a:solidFill>
                  <a:schemeClr val="tx1"/>
                </a:solidFill>
              </a:rPr>
              <a:t>дм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 animBg="1"/>
      <p:bldP spid="11" grpId="0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кръглен правоъгълник 1"/>
          <p:cNvSpPr/>
          <p:nvPr/>
        </p:nvSpPr>
        <p:spPr>
          <a:xfrm>
            <a:off x="323850" y="188913"/>
            <a:ext cx="84963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u="sng" dirty="0">
                <a:solidFill>
                  <a:schemeClr val="tx1"/>
                </a:solidFill>
              </a:rPr>
              <a:t>Зад. 7 </a:t>
            </a:r>
            <a:r>
              <a:rPr lang="bg-BG" sz="2800" dirty="0">
                <a:solidFill>
                  <a:schemeClr val="tx1"/>
                </a:solidFill>
              </a:rPr>
              <a:t>Трябвало е да се начертаят в квадратната мрежа всички правоъгълници с лице 12 кв. см.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Блоксхема: памет с последователен достъп 3"/>
          <p:cNvSpPr/>
          <p:nvPr/>
        </p:nvSpPr>
        <p:spPr>
          <a:xfrm>
            <a:off x="467544" y="1700808"/>
            <a:ext cx="4283968" cy="2520280"/>
          </a:xfrm>
          <a:prstGeom prst="flowChartMagneticTape">
            <a:avLst/>
          </a:prstGeom>
          <a:ln>
            <a:solidFill>
              <a:schemeClr val="tx1"/>
            </a:solidFill>
          </a:ln>
          <a:scene3d>
            <a:camera prst="isometricTop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i="1" dirty="0">
                <a:solidFill>
                  <a:schemeClr val="tx1"/>
                </a:solidFill>
              </a:rPr>
              <a:t>Аз начертах 3 правоъгълника. Вярно ли е?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565400"/>
            <a:ext cx="33131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ово поле 7"/>
          <p:cNvSpPr txBox="1">
            <a:spLocks noChangeArrowheads="1"/>
          </p:cNvSpPr>
          <p:nvPr/>
        </p:nvSpPr>
        <p:spPr bwMode="auto">
          <a:xfrm>
            <a:off x="2051050" y="4868863"/>
            <a:ext cx="259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800" b="1" i="1">
                <a:latin typeface="Calibri" pitchFamily="34" charset="0"/>
              </a:rPr>
              <a:t>Да проверим!</a:t>
            </a:r>
            <a:endParaRPr lang="en-US" sz="2800" b="1" i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042988" y="1341438"/>
            <a:ext cx="6842125" cy="7191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ово поле 2"/>
          <p:cNvSpPr txBox="1">
            <a:spLocks noChangeArrowheads="1"/>
          </p:cNvSpPr>
          <p:nvPr/>
        </p:nvSpPr>
        <p:spPr bwMode="auto">
          <a:xfrm>
            <a:off x="3924300" y="620713"/>
            <a:ext cx="1144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3200">
                <a:latin typeface="Calibri" pitchFamily="34" charset="0"/>
              </a:rPr>
              <a:t>12 см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4" name="Текстово поле 3"/>
          <p:cNvSpPr txBox="1">
            <a:spLocks noChangeArrowheads="1"/>
          </p:cNvSpPr>
          <p:nvPr/>
        </p:nvSpPr>
        <p:spPr bwMode="auto">
          <a:xfrm>
            <a:off x="7885113" y="1341438"/>
            <a:ext cx="935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3200">
                <a:latin typeface="Calibri" pitchFamily="34" charset="0"/>
              </a:rPr>
              <a:t>1 см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323850" y="3500438"/>
            <a:ext cx="3671888" cy="16573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Текстово поле 5"/>
          <p:cNvSpPr txBox="1">
            <a:spLocks noChangeArrowheads="1"/>
          </p:cNvSpPr>
          <p:nvPr/>
        </p:nvSpPr>
        <p:spPr bwMode="auto">
          <a:xfrm>
            <a:off x="1476375" y="2852738"/>
            <a:ext cx="935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3200">
                <a:latin typeface="Calibri" pitchFamily="34" charset="0"/>
              </a:rPr>
              <a:t>6 см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7" name="Правоъгълник 6"/>
          <p:cNvSpPr>
            <a:spLocks noChangeArrowheads="1"/>
          </p:cNvSpPr>
          <p:nvPr/>
        </p:nvSpPr>
        <p:spPr bwMode="auto">
          <a:xfrm>
            <a:off x="3924300" y="4076700"/>
            <a:ext cx="9366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3200">
                <a:solidFill>
                  <a:srgbClr val="000000"/>
                </a:solidFill>
                <a:latin typeface="Calibri" pitchFamily="34" charset="0"/>
              </a:rPr>
              <a:t>2 см</a:t>
            </a:r>
            <a:endParaRPr lang="en-US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Правоъгълник 7"/>
          <p:cNvSpPr/>
          <p:nvPr/>
        </p:nvSpPr>
        <p:spPr>
          <a:xfrm>
            <a:off x="5148263" y="3213100"/>
            <a:ext cx="2952750" cy="21605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Текстово поле 8"/>
          <p:cNvSpPr txBox="1">
            <a:spLocks noChangeArrowheads="1"/>
          </p:cNvSpPr>
          <p:nvPr/>
        </p:nvSpPr>
        <p:spPr bwMode="auto">
          <a:xfrm>
            <a:off x="6156325" y="5445125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3200">
                <a:latin typeface="Calibri" pitchFamily="34" charset="0"/>
              </a:rPr>
              <a:t>4 см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8101013" y="3860800"/>
            <a:ext cx="10429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200">
                <a:solidFill>
                  <a:srgbClr val="000000"/>
                </a:solidFill>
                <a:latin typeface="Calibri" pitchFamily="34" charset="0"/>
              </a:rPr>
              <a:t>4 см</a:t>
            </a:r>
            <a:endParaRPr lang="en-US" sz="3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Презентация на цял екран (4:3)</PresentationFormat>
  <Paragraphs>110</Paragraphs>
  <Slides>14</Slides>
  <Notes>0</Notes>
  <HiddenSlides>0</HiddenSlides>
  <MMClips>3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8" baseType="lpstr">
      <vt:lpstr>Arial</vt:lpstr>
      <vt:lpstr>Calibri</vt:lpstr>
      <vt:lpstr>Georgia</vt:lpstr>
      <vt:lpstr>Office тема</vt:lpstr>
      <vt:lpstr>УМНОЖЕНИЕ С ДВУЦИФРЕНО ЧИСЛО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С ДВУЦИФРЕНО ЧИСЛО</dc:title>
  <dc:creator/>
  <cp:lastModifiedBy/>
  <cp:revision>53</cp:revision>
  <dcterms:modified xsi:type="dcterms:W3CDTF">2015-02-24T09:09:37Z</dcterms:modified>
</cp:coreProperties>
</file>